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1" r:id="rId2"/>
    <p:sldId id="272" r:id="rId3"/>
    <p:sldId id="287" r:id="rId4"/>
    <p:sldId id="275" r:id="rId5"/>
    <p:sldId id="276" r:id="rId6"/>
    <p:sldId id="274" r:id="rId7"/>
    <p:sldId id="258" r:id="rId8"/>
    <p:sldId id="277" r:id="rId9"/>
    <p:sldId id="278" r:id="rId10"/>
    <p:sldId id="273" r:id="rId11"/>
    <p:sldId id="279" r:id="rId12"/>
    <p:sldId id="280" r:id="rId13"/>
    <p:sldId id="281" r:id="rId14"/>
    <p:sldId id="283" r:id="rId15"/>
    <p:sldId id="282" r:id="rId16"/>
    <p:sldId id="284" r:id="rId17"/>
    <p:sldId id="286" r:id="rId18"/>
    <p:sldId id="285" r:id="rId19"/>
    <p:sldId id="288" r:id="rId20"/>
    <p:sldId id="289" r:id="rId2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0"/>
  </p:normalViewPr>
  <p:slideViewPr>
    <p:cSldViewPr snapToGrid="0">
      <p:cViewPr varScale="1">
        <p:scale>
          <a:sx n="90" d="100"/>
          <a:sy n="90" d="100"/>
        </p:scale>
        <p:origin x="232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DA64AF-21DE-6A71-E5D2-523E2B367D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969D28A-8B6D-C1E2-2EA4-28F5C17413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E41C38A-285C-36C7-270E-3542C2AFC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4BDC-44C3-0C44-B15B-84CE55C75748}" type="datetimeFigureOut">
              <a:rPr lang="it-IT" smtClean="0"/>
              <a:t>06/05/25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55B9C65-1D03-5895-AA3C-2629162EE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99A6D7D-B103-5800-7AAE-00373AED5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FD64-3F0C-2B46-B4AC-35CB905526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629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9943AC-8F7F-2939-9C1E-AE4753891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AB63481-9680-50E1-19EF-3570174FA2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C784616-3D24-2AFE-56A1-3A2A707AD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4BDC-44C3-0C44-B15B-84CE55C75748}" type="datetimeFigureOut">
              <a:rPr lang="it-IT" smtClean="0"/>
              <a:t>06/05/25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BD87F29-522F-1704-DAE0-41F3CC18C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9A3E181-5670-5DF0-30F0-229CE3D2B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FD64-3F0C-2B46-B4AC-35CB905526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4396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38FB6B9-062F-E8D6-D01E-8892FEFD26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416481C-72B1-E6F0-DA1B-B2017BB94C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B67B96C-BD57-D246-A9BA-F21984A6E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4BDC-44C3-0C44-B15B-84CE55C75748}" type="datetimeFigureOut">
              <a:rPr lang="it-IT" smtClean="0"/>
              <a:t>06/05/25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C8DDF0C-B807-D365-DB10-BDA9D09B0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BD672E4-41F0-AFFD-0EE5-68C09793D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FD64-3F0C-2B46-B4AC-35CB905526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5145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DE7DFF-81D7-B447-1547-5BB443C3B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4D09DFE-0337-8017-C03D-7C21EF3586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F589B57-7084-3069-619F-7250DAA74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4BDC-44C3-0C44-B15B-84CE55C75748}" type="datetimeFigureOut">
              <a:rPr lang="it-IT" smtClean="0"/>
              <a:t>06/05/25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6C3E629-C98B-D5DF-45BC-821CDAF88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8739F79-5B12-3F76-A65B-4201DB1D2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FD64-3F0C-2B46-B4AC-35CB905526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894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6801E0-9351-5847-84B3-203889706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8165688-17DC-6445-AB5E-A0104AD2E6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0A21D40-A818-7BE8-425A-1C3701444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4BDC-44C3-0C44-B15B-84CE55C75748}" type="datetimeFigureOut">
              <a:rPr lang="it-IT" smtClean="0"/>
              <a:t>06/05/25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31BD154-4E4B-C9DF-5EBC-0F7CB1C5A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7BF10EB-D4B3-5C61-7DEC-54728E6A1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FD64-3F0C-2B46-B4AC-35CB905526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3425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42E512-F418-C25B-97E0-9AAED9AFD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33E976F-2D49-9BD8-121B-A7AA151757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D85E9FF-0A17-61CB-B1E0-E7DB882AE4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4E62CBC-B640-7799-1B9E-9A1297CF4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4BDC-44C3-0C44-B15B-84CE55C75748}" type="datetimeFigureOut">
              <a:rPr lang="it-IT" smtClean="0"/>
              <a:t>06/05/25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8FDD423-0E48-2862-5D22-DEA897EB5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436F999-91A1-CA93-DBB9-E4896747F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FD64-3F0C-2B46-B4AC-35CB905526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7196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B92904-0A20-2ECC-805A-CF96E6965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B6A3C32-2E89-CCF9-D9A0-CD28C71622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3081B30-5A5C-C0BD-9EB9-F002E5BC9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366B10F-DE96-D4E1-1C3B-A5ADF8F137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83D936B-5EC9-57DC-F0ED-FFB78106A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BC75023-AD78-C2E1-4CF8-A5BF8B2CE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4BDC-44C3-0C44-B15B-84CE55C75748}" type="datetimeFigureOut">
              <a:rPr lang="it-IT" smtClean="0"/>
              <a:t>06/05/25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4DB201E-9B02-C09B-DCF0-1236193EB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25A688F-2D65-A747-425A-1CA99BC86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FD64-3F0C-2B46-B4AC-35CB905526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1382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1A9C98-B318-5AAB-5D4F-DDCC6240A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DC96269-E057-8549-BA25-1CEC58885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4BDC-44C3-0C44-B15B-84CE55C75748}" type="datetimeFigureOut">
              <a:rPr lang="it-IT" smtClean="0"/>
              <a:t>06/05/25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CCD1C36-0741-66AA-AF16-00320B5E7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1837042-32E8-045B-2670-5DE9CD859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FD64-3F0C-2B46-B4AC-35CB905526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2482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F0739A3-BF08-C928-26E2-51F755352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4BDC-44C3-0C44-B15B-84CE55C75748}" type="datetimeFigureOut">
              <a:rPr lang="it-IT" smtClean="0"/>
              <a:t>06/05/25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1B6EE4D-CDAD-6B8A-8E29-10D167AC5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4463EEE-1834-24E8-07FA-E40F41A99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FD64-3F0C-2B46-B4AC-35CB905526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0906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AC1F81-8B62-7BCA-BDD4-4E61444B0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F05B54F-1A58-39E1-4019-A9FDBD7A4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BAB8C25-70A1-924F-B6D5-AC7F7136C9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8F491D7-1CE9-A889-21BF-ADDFD5C8F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4BDC-44C3-0C44-B15B-84CE55C75748}" type="datetimeFigureOut">
              <a:rPr lang="it-IT" smtClean="0"/>
              <a:t>06/05/25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B858C49-8E30-028A-C8F1-C8AF5043A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17AF4B7-697E-1A89-4091-A8B006BD0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FD64-3F0C-2B46-B4AC-35CB905526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0522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BB6CB6-D808-FBE6-38AC-4FCD370ED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CE51AFF-F168-A49A-70C1-F56899944C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FDD85ED-A48E-A765-9A42-6381043CCB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D35EE17-205B-89ED-F10B-87E3A98C5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4BDC-44C3-0C44-B15B-84CE55C75748}" type="datetimeFigureOut">
              <a:rPr lang="it-IT" smtClean="0"/>
              <a:t>06/05/25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8760A45-C81A-1869-9366-3B9ED6CC1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E856EBA-400B-0024-44F6-0AC60C604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FD64-3F0C-2B46-B4AC-35CB905526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2428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7DDBD99-2B69-B7A3-AF9F-A3440F626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8FBDADE-E2D0-D9E7-87E7-6FEFBB1ECD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2C942BB-0469-C552-478E-80C22AF6E9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E194BDC-44C3-0C44-B15B-84CE55C75748}" type="datetimeFigureOut">
              <a:rPr lang="it-IT" smtClean="0"/>
              <a:t>06/05/25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32F56F7-B9A0-2C26-92D4-1E954A8E7B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A223B57-3379-EB10-CE98-A763AD4140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66FD64-3F0C-2B46-B4AC-35CB905526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6472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1887989" y="1601903"/>
            <a:ext cx="8416022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6000" dirty="0"/>
              <a:t>La sperimentazione 4 + 2</a:t>
            </a:r>
            <a:br>
              <a:rPr lang="it-IT" sz="6000" dirty="0"/>
            </a:br>
            <a:r>
              <a:rPr lang="it-IT" sz="4400" dirty="0"/>
              <a:t>Istituto Tecnico Informatico</a:t>
            </a:r>
          </a:p>
          <a:p>
            <a:pPr algn="ctr"/>
            <a:r>
              <a:rPr lang="it-IT" sz="4400" dirty="0"/>
              <a:t>«Carlo Anti»</a:t>
            </a:r>
          </a:p>
          <a:p>
            <a:pPr algn="ctr"/>
            <a:r>
              <a:rPr lang="it-IT" sz="4400" dirty="0"/>
              <a:t>Villafranca di Verona</a:t>
            </a:r>
            <a:endParaRPr lang="it-IT" sz="5400" dirty="0"/>
          </a:p>
          <a:p>
            <a:pPr algn="ctr"/>
            <a:endParaRPr lang="it-IT" sz="6000" dirty="0"/>
          </a:p>
          <a:p>
            <a:pPr algn="ctr"/>
            <a:r>
              <a:rPr lang="it-IT" sz="2800" dirty="0"/>
              <a:t>Andrea Cornale</a:t>
            </a:r>
          </a:p>
        </p:txBody>
      </p:sp>
      <p:pic>
        <p:nvPicPr>
          <p:cNvPr id="2" name="Immagine 1" descr="Immagine che contiene Carattere, testo, logo, Elementi grafici&#10;&#10;Il contenuto generato dall'IA potrebbe non essere corretto.">
            <a:extLst>
              <a:ext uri="{FF2B5EF4-FFF2-40B4-BE49-F238E27FC236}">
                <a16:creationId xmlns:a16="http://schemas.microsoft.com/office/drawing/2014/main" id="{F4DFB133-AACE-0723-FCDE-97933183B8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8256" y="0"/>
            <a:ext cx="3582400" cy="1461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0191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CCC941-B2A9-3C58-495D-641705FFF7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61B85972-4405-3B53-ED99-43BCE2BA328E}"/>
              </a:ext>
            </a:extLst>
          </p:cNvPr>
          <p:cNvSpPr txBox="1"/>
          <p:nvPr/>
        </p:nvSpPr>
        <p:spPr>
          <a:xfrm>
            <a:off x="2198137" y="-188349"/>
            <a:ext cx="77957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6000" dirty="0"/>
              <a:t>Il curricolo quadriennale</a:t>
            </a:r>
            <a:endParaRPr lang="it-IT" sz="2800" dirty="0"/>
          </a:p>
        </p:txBody>
      </p:sp>
      <p:pic>
        <p:nvPicPr>
          <p:cNvPr id="7" name="Immagine 6" descr="Immagine che contiene testo, numero, schermata, Parallelo&#10;&#10;Descrizione generata automaticamente">
            <a:extLst>
              <a:ext uri="{FF2B5EF4-FFF2-40B4-BE49-F238E27FC236}">
                <a16:creationId xmlns:a16="http://schemas.microsoft.com/office/drawing/2014/main" id="{866EFE6A-F49A-5B28-97A4-818B80AAF9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2512" y="827314"/>
            <a:ext cx="8324886" cy="4826000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1747CE38-5F5C-0C2E-752B-6605241EF8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1685" y="5653314"/>
            <a:ext cx="8324885" cy="584200"/>
          </a:xfrm>
          <a:prstGeom prst="rect">
            <a:avLst/>
          </a:prstGeom>
        </p:spPr>
      </p:pic>
      <p:pic>
        <p:nvPicPr>
          <p:cNvPr id="2" name="Immagine 1" descr="Immagine che contiene Carattere, testo, logo, Elementi grafici&#10;&#10;Il contenuto generato dall'IA potrebbe non essere corretto.">
            <a:extLst>
              <a:ext uri="{FF2B5EF4-FFF2-40B4-BE49-F238E27FC236}">
                <a16:creationId xmlns:a16="http://schemas.microsoft.com/office/drawing/2014/main" id="{C9FFBA74-F5E8-D4BC-371B-BB642FE69A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5971" y="2156073"/>
            <a:ext cx="2940142" cy="1199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893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E34C2A-BD6C-98CD-026C-C4E1950318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1EC63EB6-0AFD-5693-DBD8-4EE0F9E27FEC}"/>
              </a:ext>
            </a:extLst>
          </p:cNvPr>
          <p:cNvSpPr txBox="1"/>
          <p:nvPr/>
        </p:nvSpPr>
        <p:spPr>
          <a:xfrm>
            <a:off x="2401344" y="0"/>
            <a:ext cx="77957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6000" dirty="0"/>
              <a:t>Il curricolo quadriennale</a:t>
            </a:r>
            <a:endParaRPr lang="it-IT" sz="2800" dirty="0"/>
          </a:p>
        </p:txBody>
      </p:sp>
      <p:pic>
        <p:nvPicPr>
          <p:cNvPr id="5" name="Immagine 4" descr="Immagine che contiene testo, ricevuta, numero, parole crociate&#10;&#10;Descrizione generata automaticamente">
            <a:extLst>
              <a:ext uri="{FF2B5EF4-FFF2-40B4-BE49-F238E27FC236}">
                <a16:creationId xmlns:a16="http://schemas.microsoft.com/office/drawing/2014/main" id="{C3394394-D439-CA33-5BB6-5DD5F9FA74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8627" y="1379805"/>
            <a:ext cx="8360229" cy="4098389"/>
          </a:xfrm>
          <a:prstGeom prst="rect">
            <a:avLst/>
          </a:prstGeom>
        </p:spPr>
      </p:pic>
      <p:pic>
        <p:nvPicPr>
          <p:cNvPr id="2" name="Immagine 1" descr="Immagine che contiene Carattere, testo, logo, Elementi grafici&#10;&#10;Il contenuto generato dall'IA potrebbe non essere corretto.">
            <a:extLst>
              <a:ext uri="{FF2B5EF4-FFF2-40B4-BE49-F238E27FC236}">
                <a16:creationId xmlns:a16="http://schemas.microsoft.com/office/drawing/2014/main" id="{9AC5FEE1-8782-B1D1-838E-74B3A618DE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98" y="2300289"/>
            <a:ext cx="3011240" cy="1228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352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218181-46A8-C696-59BB-C36FE9070F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BFCFA1FB-4CB1-58DA-FC91-DCC51F206432}"/>
              </a:ext>
            </a:extLst>
          </p:cNvPr>
          <p:cNvSpPr txBox="1"/>
          <p:nvPr/>
        </p:nvSpPr>
        <p:spPr>
          <a:xfrm>
            <a:off x="2198144" y="249407"/>
            <a:ext cx="77957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6000" dirty="0"/>
              <a:t>Il curricolo quadriennale</a:t>
            </a:r>
            <a:endParaRPr lang="it-IT" sz="28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D25B382-D370-1BFF-B756-4135A0B277C4}"/>
              </a:ext>
            </a:extLst>
          </p:cNvPr>
          <p:cNvSpPr txBox="1"/>
          <p:nvPr/>
        </p:nvSpPr>
        <p:spPr>
          <a:xfrm>
            <a:off x="2085652" y="1931541"/>
            <a:ext cx="8753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b="1" i="0" u="none" strike="noStrike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Come avviene la riduzione oraria nel curricolo?</a:t>
            </a:r>
            <a:endParaRPr lang="it-IT" sz="2400" b="0" i="0" u="none" strike="noStrike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FFD8597-C8AA-8198-7762-46ADC7F6D718}"/>
              </a:ext>
            </a:extLst>
          </p:cNvPr>
          <p:cNvSpPr txBox="1"/>
          <p:nvPr/>
        </p:nvSpPr>
        <p:spPr>
          <a:xfrm>
            <a:off x="2085652" y="2755075"/>
            <a:ext cx="802024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Per quasi tutte le discipline è prevista una riduzione</a:t>
            </a:r>
          </a:p>
          <a:p>
            <a:endParaRPr lang="it-IT" sz="2400" dirty="0"/>
          </a:p>
          <a:p>
            <a:r>
              <a:rPr lang="it-IT" sz="2400" dirty="0"/>
              <a:t>Due esempi:</a:t>
            </a:r>
          </a:p>
          <a:p>
            <a:r>
              <a:rPr lang="it-IT" sz="2400" dirty="0"/>
              <a:t>Lingua e Letteratura Italiana da 20 ore a 18 ore in classe</a:t>
            </a:r>
          </a:p>
          <a:p>
            <a:r>
              <a:rPr lang="it-IT" sz="2400" dirty="0"/>
              <a:t>Informatica da 18 ore a 16 ore in classe </a:t>
            </a:r>
          </a:p>
          <a:p>
            <a:endParaRPr lang="it-IT" sz="2400" dirty="0"/>
          </a:p>
          <a:p>
            <a:r>
              <a:rPr lang="it-IT" sz="2400" b="1" dirty="0">
                <a:solidFill>
                  <a:schemeClr val="accent5">
                    <a:lumMod val="50000"/>
                  </a:schemeClr>
                </a:solidFill>
              </a:rPr>
              <a:t>Cosa significa nella pratica?</a:t>
            </a:r>
          </a:p>
        </p:txBody>
      </p:sp>
      <p:pic>
        <p:nvPicPr>
          <p:cNvPr id="3" name="Immagine 2" descr="Immagine che contiene Carattere, testo, logo, Elementi grafici&#10;&#10;Il contenuto generato dall'IA potrebbe non essere corretto.">
            <a:extLst>
              <a:ext uri="{FF2B5EF4-FFF2-40B4-BE49-F238E27FC236}">
                <a16:creationId xmlns:a16="http://schemas.microsoft.com/office/drawing/2014/main" id="{C0105E2A-24F4-F54A-DE55-54E3688027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2196" y="5396216"/>
            <a:ext cx="3582400" cy="1461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949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E20E9C-C37B-FF10-6C77-25286D893C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B52A13B2-2FCB-3F67-25F6-2EF09AF13D4A}"/>
              </a:ext>
            </a:extLst>
          </p:cNvPr>
          <p:cNvSpPr txBox="1"/>
          <p:nvPr/>
        </p:nvSpPr>
        <p:spPr>
          <a:xfrm>
            <a:off x="2198144" y="249407"/>
            <a:ext cx="77957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6000" dirty="0"/>
              <a:t>Il curricolo quadriennale</a:t>
            </a:r>
            <a:endParaRPr lang="it-IT" sz="28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C72578D-4EF1-C3B1-CCD6-C27ACB0EDAA0}"/>
              </a:ext>
            </a:extLst>
          </p:cNvPr>
          <p:cNvSpPr txBox="1"/>
          <p:nvPr/>
        </p:nvSpPr>
        <p:spPr>
          <a:xfrm>
            <a:off x="2085652" y="1931541"/>
            <a:ext cx="8753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b="1" i="0" u="none" strike="noStrike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Ripensare la didattica?</a:t>
            </a:r>
            <a:endParaRPr lang="it-IT" sz="2400" b="0" i="0" u="none" strike="noStrike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7E80B76-F3BB-F464-B57C-952EBAA14453}"/>
              </a:ext>
            </a:extLst>
          </p:cNvPr>
          <p:cNvSpPr txBox="1"/>
          <p:nvPr/>
        </p:nvSpPr>
        <p:spPr>
          <a:xfrm>
            <a:off x="2085652" y="2576945"/>
            <a:ext cx="631020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La</a:t>
            </a:r>
            <a:r>
              <a:rPr lang="it-IT" sz="2400" b="1" dirty="0">
                <a:solidFill>
                  <a:schemeClr val="accent5">
                    <a:lumMod val="75000"/>
                  </a:schemeClr>
                </a:solidFill>
              </a:rPr>
              <a:t> programmazione </a:t>
            </a:r>
            <a:r>
              <a:rPr lang="it-IT" sz="2400" dirty="0"/>
              <a:t>assume un ruolo cruciale:</a:t>
            </a:r>
          </a:p>
          <a:p>
            <a:endParaRPr lang="it-IT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si ragiona integralmente per competenze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nuclei di conoscenze sempre finalizzati alle competenze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ripensamento della scansione annuale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ridefinizione «elastica» della successione biennio / triennio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09C017E-BA69-5997-DEE9-CE67ECD446DB}"/>
              </a:ext>
            </a:extLst>
          </p:cNvPr>
          <p:cNvSpPr txBox="1"/>
          <p:nvPr/>
        </p:nvSpPr>
        <p:spPr>
          <a:xfrm>
            <a:off x="9072746" y="1839018"/>
            <a:ext cx="30044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RUOLO FONDAMENTALE DEI DIPARTIMENTI PER MATERIA E AREA DISCIPLINARE</a:t>
            </a:r>
          </a:p>
        </p:txBody>
      </p:sp>
      <p:sp>
        <p:nvSpPr>
          <p:cNvPr id="5" name="Freccia destra 4">
            <a:extLst>
              <a:ext uri="{FF2B5EF4-FFF2-40B4-BE49-F238E27FC236}">
                <a16:creationId xmlns:a16="http://schemas.microsoft.com/office/drawing/2014/main" id="{CE4C1D81-3FD9-EBDB-A97E-8EF368DB5CBF}"/>
              </a:ext>
            </a:extLst>
          </p:cNvPr>
          <p:cNvSpPr/>
          <p:nvPr/>
        </p:nvSpPr>
        <p:spPr>
          <a:xfrm>
            <a:off x="8134598" y="2808514"/>
            <a:ext cx="831273" cy="115190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5BE4B87-D823-7873-522B-F1AD53998839}"/>
              </a:ext>
            </a:extLst>
          </p:cNvPr>
          <p:cNvSpPr txBox="1"/>
          <p:nvPr/>
        </p:nvSpPr>
        <p:spPr>
          <a:xfrm>
            <a:off x="9072747" y="4354387"/>
            <a:ext cx="30044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PROGRAMMAZIONE DEL DOCENTE DECLINATA SULLA CLASSE</a:t>
            </a:r>
          </a:p>
        </p:txBody>
      </p:sp>
      <p:sp>
        <p:nvSpPr>
          <p:cNvPr id="8" name="Più 7">
            <a:extLst>
              <a:ext uri="{FF2B5EF4-FFF2-40B4-BE49-F238E27FC236}">
                <a16:creationId xmlns:a16="http://schemas.microsoft.com/office/drawing/2014/main" id="{003CA6D1-F0FF-247F-95C3-EE5C81058629}"/>
              </a:ext>
            </a:extLst>
          </p:cNvPr>
          <p:cNvSpPr/>
          <p:nvPr/>
        </p:nvSpPr>
        <p:spPr>
          <a:xfrm>
            <a:off x="10307782" y="3778010"/>
            <a:ext cx="531454" cy="573948"/>
          </a:xfrm>
          <a:prstGeom prst="mathPlu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7209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231CA8-5592-2B9C-2D1D-77579BB40D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5526E466-CFA1-5EFC-3843-ED9EBE4A8E0F}"/>
              </a:ext>
            </a:extLst>
          </p:cNvPr>
          <p:cNvSpPr txBox="1"/>
          <p:nvPr/>
        </p:nvSpPr>
        <p:spPr>
          <a:xfrm>
            <a:off x="2198144" y="249407"/>
            <a:ext cx="77957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6000" dirty="0"/>
              <a:t>Il curricolo quadriennale</a:t>
            </a:r>
            <a:endParaRPr lang="it-IT" sz="28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6E02C43F-8212-C3C0-DB6E-274DA7E1B716}"/>
              </a:ext>
            </a:extLst>
          </p:cNvPr>
          <p:cNvSpPr txBox="1"/>
          <p:nvPr/>
        </p:nvSpPr>
        <p:spPr>
          <a:xfrm>
            <a:off x="2085652" y="1931541"/>
            <a:ext cx="8753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b="1" i="0" u="none" strike="noStrike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Ripensare la didattica?</a:t>
            </a:r>
            <a:endParaRPr lang="it-IT" sz="2400" b="0" i="0" u="none" strike="noStrike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509EC2C-0CBA-CA43-AEF3-8B2CBA2C99CD}"/>
              </a:ext>
            </a:extLst>
          </p:cNvPr>
          <p:cNvSpPr txBox="1"/>
          <p:nvPr/>
        </p:nvSpPr>
        <p:spPr>
          <a:xfrm>
            <a:off x="2085652" y="2549038"/>
            <a:ext cx="770255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Le metodologie si finalizzano alle competenze:</a:t>
            </a:r>
          </a:p>
          <a:p>
            <a:endParaRPr lang="it-IT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la lezione «tradizionale» non viene abbandonata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si deve integrare con metodologie varie incentrate sulla pratica e sul «compito autentico»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utilizzo ampio di metodologie innovative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aumento delle ore in laboratorio d’informatica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spazio aula cooperativo e modulare</a:t>
            </a:r>
          </a:p>
        </p:txBody>
      </p:sp>
      <p:pic>
        <p:nvPicPr>
          <p:cNvPr id="3" name="Immagine 2" descr="Immagine che contiene Carattere, testo, logo, Elementi grafici&#10;&#10;Il contenuto generato dall'IA potrebbe non essere corretto.">
            <a:extLst>
              <a:ext uri="{FF2B5EF4-FFF2-40B4-BE49-F238E27FC236}">
                <a16:creationId xmlns:a16="http://schemas.microsoft.com/office/drawing/2014/main" id="{A07B91EA-6B41-71FF-6C25-A71C127122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2196" y="5396216"/>
            <a:ext cx="3582400" cy="1461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640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592924-CFB9-8990-9A44-01790BD274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31A7DC8E-AA16-DB5E-421F-5ACD51201702}"/>
              </a:ext>
            </a:extLst>
          </p:cNvPr>
          <p:cNvSpPr txBox="1"/>
          <p:nvPr/>
        </p:nvSpPr>
        <p:spPr>
          <a:xfrm>
            <a:off x="2198144" y="249407"/>
            <a:ext cx="77957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6000" dirty="0"/>
              <a:t>Il curricolo quadriennale</a:t>
            </a:r>
            <a:endParaRPr lang="it-IT" sz="28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8A64BAD-67CB-C0AF-BC6C-2DE0C6787EDE}"/>
              </a:ext>
            </a:extLst>
          </p:cNvPr>
          <p:cNvSpPr txBox="1"/>
          <p:nvPr/>
        </p:nvSpPr>
        <p:spPr>
          <a:xfrm>
            <a:off x="2085652" y="1931541"/>
            <a:ext cx="8753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b="1" i="0" u="none" strike="noStrike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Ripensare la didattica?</a:t>
            </a:r>
            <a:endParaRPr lang="it-IT" sz="2400" b="0" i="0" u="none" strike="noStrike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B9C1EEE-AD96-E899-6BCE-E3CB31B5A025}"/>
              </a:ext>
            </a:extLst>
          </p:cNvPr>
          <p:cNvSpPr txBox="1"/>
          <p:nvPr/>
        </p:nvSpPr>
        <p:spPr>
          <a:xfrm>
            <a:off x="2085652" y="2632165"/>
            <a:ext cx="629832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Metodologie che incuriosiscano e coinvolgano: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err="1"/>
              <a:t>Debate</a:t>
            </a:r>
            <a:endParaRPr lang="it-IT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err="1"/>
              <a:t>Tinkering</a:t>
            </a:r>
            <a:endParaRPr lang="it-IT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err="1"/>
              <a:t>Inquiry</a:t>
            </a:r>
            <a:endParaRPr lang="it-IT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err="1"/>
              <a:t>Hakhaton</a:t>
            </a:r>
            <a:endParaRPr lang="it-IT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Gamification 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4908FB1-09D0-2CFA-9F42-D533B7E44545}"/>
              </a:ext>
            </a:extLst>
          </p:cNvPr>
          <p:cNvSpPr txBox="1"/>
          <p:nvPr/>
        </p:nvSpPr>
        <p:spPr>
          <a:xfrm>
            <a:off x="8966318" y="2632165"/>
            <a:ext cx="292088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ATTIVITA’ DISCIPLINARI E INTERDISCIPLINARI CHE STIMOLINO L’ACQUISIZIONE DI COMPETENZE DI TEAM E AUTONOME</a:t>
            </a:r>
          </a:p>
        </p:txBody>
      </p:sp>
      <p:sp>
        <p:nvSpPr>
          <p:cNvPr id="5" name="Freccia destra 4">
            <a:extLst>
              <a:ext uri="{FF2B5EF4-FFF2-40B4-BE49-F238E27FC236}">
                <a16:creationId xmlns:a16="http://schemas.microsoft.com/office/drawing/2014/main" id="{69E89C73-9261-415E-3FC3-8BB9723F419A}"/>
              </a:ext>
            </a:extLst>
          </p:cNvPr>
          <p:cNvSpPr/>
          <p:nvPr/>
        </p:nvSpPr>
        <p:spPr>
          <a:xfrm>
            <a:off x="8253351" y="3549419"/>
            <a:ext cx="605642" cy="84314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7" name="Immagine 6" descr="Immagine che contiene Carattere, testo, logo, Elementi grafici&#10;&#10;Il contenuto generato dall'IA potrebbe non essere corretto.">
            <a:extLst>
              <a:ext uri="{FF2B5EF4-FFF2-40B4-BE49-F238E27FC236}">
                <a16:creationId xmlns:a16="http://schemas.microsoft.com/office/drawing/2014/main" id="{9E4C425F-B61D-3138-6884-E5C29EDB7D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2196" y="5396216"/>
            <a:ext cx="3582400" cy="1461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583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8AB884-6C32-EC7C-0AE6-5FAE0D1141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260951AF-53C9-A2BF-C432-DC4B9F037AA7}"/>
              </a:ext>
            </a:extLst>
          </p:cNvPr>
          <p:cNvSpPr txBox="1"/>
          <p:nvPr/>
        </p:nvSpPr>
        <p:spPr>
          <a:xfrm>
            <a:off x="2198144" y="249407"/>
            <a:ext cx="77957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6000" dirty="0"/>
              <a:t>Il curricolo quadriennale</a:t>
            </a:r>
            <a:endParaRPr lang="it-IT" sz="28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09FE9F9-4DB6-595E-73C0-CD836F2EAB6B}"/>
              </a:ext>
            </a:extLst>
          </p:cNvPr>
          <p:cNvSpPr txBox="1"/>
          <p:nvPr/>
        </p:nvSpPr>
        <p:spPr>
          <a:xfrm>
            <a:off x="2085652" y="1665190"/>
            <a:ext cx="8753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b="1" i="0" u="none" strike="noStrike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Potenziare le discipline STEM</a:t>
            </a:r>
            <a:endParaRPr lang="it-IT" sz="2400" b="0" i="0" u="none" strike="noStrike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B02521F-8C81-AC9A-658A-6A9C7937192C}"/>
              </a:ext>
            </a:extLst>
          </p:cNvPr>
          <p:cNvSpPr txBox="1"/>
          <p:nvPr/>
        </p:nvSpPr>
        <p:spPr>
          <a:xfrm>
            <a:off x="1978774" y="2264030"/>
            <a:ext cx="629832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Programmazione visuale e </a:t>
            </a:r>
            <a:r>
              <a:rPr lang="it-IT" sz="240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tinkering</a:t>
            </a:r>
            <a:r>
              <a:rPr lang="it-IT" sz="24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con approcci alla robotica educativa</a:t>
            </a:r>
            <a:r>
              <a:rPr lang="it-IT" sz="2400" dirty="0">
                <a:effectLst/>
                <a:cs typeface="Arial" panose="020B0604020202020204" pitchFamily="34" charset="0"/>
              </a:rPr>
              <a:t> </a:t>
            </a:r>
            <a:endParaRPr lang="it-IT" sz="2400" dirty="0"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effectLst/>
                <a:cs typeface="Arial" panose="020B0604020202020204" pitchFamily="34" charset="0"/>
              </a:rPr>
              <a:t>Arduino Fundamentals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effectLst/>
                <a:cs typeface="Arial" panose="020B0604020202020204" pitchFamily="34" charset="0"/>
              </a:rPr>
              <a:t>IOT: Cisco Networking Essentials – IT Essentials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cs typeface="Arial" panose="020B0604020202020204" pitchFamily="34" charset="0"/>
              </a:rPr>
              <a:t>Oracle Database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effectLst/>
                <a:cs typeface="Arial" panose="020B0604020202020204" pitchFamily="34" charset="0"/>
              </a:rPr>
              <a:t>Gestione del Server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err="1">
                <a:cs typeface="Arial" panose="020B0604020202020204" pitchFamily="34" charset="0"/>
              </a:rPr>
              <a:t>Webtrotter</a:t>
            </a:r>
            <a:r>
              <a:rPr lang="it-IT" sz="2400" dirty="0">
                <a:effectLst/>
                <a:cs typeface="Arial" panose="020B0604020202020204" pitchFamily="34" charset="0"/>
              </a:rPr>
              <a:t> </a:t>
            </a:r>
            <a:endParaRPr lang="it-IT" sz="2400" dirty="0"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err="1">
                <a:effectLst/>
                <a:cs typeface="Arial" panose="020B0604020202020204" pitchFamily="34" charset="0"/>
              </a:rPr>
              <a:t>Artificial</a:t>
            </a:r>
            <a:r>
              <a:rPr lang="it-IT" sz="2400" dirty="0">
                <a:effectLst/>
                <a:cs typeface="Arial" panose="020B0604020202020204" pitchFamily="34" charset="0"/>
              </a:rPr>
              <a:t> Intelligence e Machine Learning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8C56FA2-4885-3F8A-2F95-AE16B25D47F4}"/>
              </a:ext>
            </a:extLst>
          </p:cNvPr>
          <p:cNvSpPr txBox="1"/>
          <p:nvPr/>
        </p:nvSpPr>
        <p:spPr>
          <a:xfrm>
            <a:off x="9061767" y="2579570"/>
            <a:ext cx="29208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DISCIPLINE DI INDIRIZZO </a:t>
            </a:r>
          </a:p>
          <a:p>
            <a:pPr algn="ctr"/>
            <a:r>
              <a:rPr lang="it-IT" sz="2400" dirty="0"/>
              <a:t>MA </a:t>
            </a:r>
          </a:p>
          <a:p>
            <a:pPr algn="ctr"/>
            <a:r>
              <a:rPr lang="it-IT" sz="2400" dirty="0"/>
              <a:t>COMPETENZE TRASVERSALI</a:t>
            </a:r>
          </a:p>
        </p:txBody>
      </p:sp>
      <p:sp>
        <p:nvSpPr>
          <p:cNvPr id="5" name="Freccia destra 4">
            <a:extLst>
              <a:ext uri="{FF2B5EF4-FFF2-40B4-BE49-F238E27FC236}">
                <a16:creationId xmlns:a16="http://schemas.microsoft.com/office/drawing/2014/main" id="{629C0347-5971-9AD1-0E52-B5D7911951BE}"/>
              </a:ext>
            </a:extLst>
          </p:cNvPr>
          <p:cNvSpPr/>
          <p:nvPr/>
        </p:nvSpPr>
        <p:spPr>
          <a:xfrm>
            <a:off x="8420052" y="3059677"/>
            <a:ext cx="605642" cy="84314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73333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B4483-8F42-3FA5-8B2A-A22E87E1F5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D5F2EFB4-0507-ED3B-62C2-42253C2319FE}"/>
              </a:ext>
            </a:extLst>
          </p:cNvPr>
          <p:cNvSpPr txBox="1"/>
          <p:nvPr/>
        </p:nvSpPr>
        <p:spPr>
          <a:xfrm>
            <a:off x="2198144" y="249407"/>
            <a:ext cx="77957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6000" dirty="0"/>
              <a:t>Il curricolo quadriennale</a:t>
            </a:r>
            <a:endParaRPr lang="it-IT" sz="28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EB2DD6B-FD40-5324-FCFA-14DAF2610411}"/>
              </a:ext>
            </a:extLst>
          </p:cNvPr>
          <p:cNvSpPr txBox="1"/>
          <p:nvPr/>
        </p:nvSpPr>
        <p:spPr>
          <a:xfrm>
            <a:off x="2085652" y="1931541"/>
            <a:ext cx="8753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b="1" dirty="0">
                <a:solidFill>
                  <a:srgbClr val="0070C0"/>
                </a:solidFill>
                <a:latin typeface="Arial" panose="020B0604020202020204" pitchFamily="34" charset="0"/>
              </a:rPr>
              <a:t>Attività aggiuntive proposte in FAD</a:t>
            </a:r>
            <a:endParaRPr lang="it-IT" sz="2400" b="0" i="0" u="none" strike="noStrike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A5842F3-C9CF-84D4-67A4-BDEEC643B356}"/>
              </a:ext>
            </a:extLst>
          </p:cNvPr>
          <p:cNvSpPr txBox="1"/>
          <p:nvPr/>
        </p:nvSpPr>
        <p:spPr>
          <a:xfrm>
            <a:off x="1326296" y="2828834"/>
            <a:ext cx="31695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MONTE ORE DI POTENZIAMENTO DEDICATO ALLA CLASSE 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8D41F06-41E4-1BD6-DA89-D7468D2B86A3}"/>
              </a:ext>
            </a:extLst>
          </p:cNvPr>
          <p:cNvSpPr txBox="1"/>
          <p:nvPr/>
        </p:nvSpPr>
        <p:spPr>
          <a:xfrm>
            <a:off x="5148845" y="2828834"/>
            <a:ext cx="29245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PROGETTAZIONE DA PARTE DEL CDC DI PERCORSI DI APPROFONDIMENTO MULTIDISCIPLINARI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52C604E-0FC8-07CB-26A0-975AF6B5A830}"/>
              </a:ext>
            </a:extLst>
          </p:cNvPr>
          <p:cNvSpPr txBox="1"/>
          <p:nvPr/>
        </p:nvSpPr>
        <p:spPr>
          <a:xfrm>
            <a:off x="8507266" y="2828834"/>
            <a:ext cx="316950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ATTIVITA’ IN ORARIO EXTRACURRICOLARE IN MODALITA’ BLENDED CON COMPITO AUTENTICO</a:t>
            </a:r>
          </a:p>
        </p:txBody>
      </p:sp>
      <p:sp>
        <p:nvSpPr>
          <p:cNvPr id="10" name="Freccia destra 9">
            <a:extLst>
              <a:ext uri="{FF2B5EF4-FFF2-40B4-BE49-F238E27FC236}">
                <a16:creationId xmlns:a16="http://schemas.microsoft.com/office/drawing/2014/main" id="{BB8AFADE-933F-AC51-5F9A-383BFACB392A}"/>
              </a:ext>
            </a:extLst>
          </p:cNvPr>
          <p:cNvSpPr/>
          <p:nvPr/>
        </p:nvSpPr>
        <p:spPr>
          <a:xfrm>
            <a:off x="4631376" y="3428999"/>
            <a:ext cx="246316" cy="36933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destra 10">
            <a:extLst>
              <a:ext uri="{FF2B5EF4-FFF2-40B4-BE49-F238E27FC236}">
                <a16:creationId xmlns:a16="http://schemas.microsoft.com/office/drawing/2014/main" id="{442D77EB-1C15-533C-F295-89EFB0230B84}"/>
              </a:ext>
            </a:extLst>
          </p:cNvPr>
          <p:cNvSpPr/>
          <p:nvPr/>
        </p:nvSpPr>
        <p:spPr>
          <a:xfrm>
            <a:off x="8073370" y="3428998"/>
            <a:ext cx="246316" cy="36933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" name="Immagine 2" descr="Immagine che contiene Carattere, testo, logo, Elementi grafici&#10;&#10;Il contenuto generato dall'IA potrebbe non essere corretto.">
            <a:extLst>
              <a:ext uri="{FF2B5EF4-FFF2-40B4-BE49-F238E27FC236}">
                <a16:creationId xmlns:a16="http://schemas.microsoft.com/office/drawing/2014/main" id="{A4375554-C456-A0E5-6630-397AD836BD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2196" y="5396216"/>
            <a:ext cx="3582400" cy="1461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5027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6B1353-7C13-C2E4-3279-9991785CD8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D7B82DF2-59C8-9127-A133-C792E4904A34}"/>
              </a:ext>
            </a:extLst>
          </p:cNvPr>
          <p:cNvSpPr txBox="1"/>
          <p:nvPr/>
        </p:nvSpPr>
        <p:spPr>
          <a:xfrm>
            <a:off x="3122217" y="249407"/>
            <a:ext cx="59475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6000" dirty="0"/>
              <a:t>Le attività di filiera</a:t>
            </a:r>
            <a:endParaRPr lang="it-IT" sz="28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6D546A9A-259E-D409-2C0F-9AD401C2DB57}"/>
              </a:ext>
            </a:extLst>
          </p:cNvPr>
          <p:cNvSpPr txBox="1"/>
          <p:nvPr/>
        </p:nvSpPr>
        <p:spPr>
          <a:xfrm>
            <a:off x="2085652" y="1931541"/>
            <a:ext cx="8753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b="1" dirty="0">
                <a:solidFill>
                  <a:srgbClr val="0070C0"/>
                </a:solidFill>
                <a:latin typeface="Arial" panose="020B0604020202020204" pitchFamily="34" charset="0"/>
              </a:rPr>
              <a:t>La filiera nella scuola – La scuola nella filiera</a:t>
            </a:r>
            <a:endParaRPr lang="it-IT" sz="2400" b="0" i="0" u="none" strike="noStrike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58F084B-3C15-CA80-4FF7-C81A66E5E0E0}"/>
              </a:ext>
            </a:extLst>
          </p:cNvPr>
          <p:cNvSpPr txBox="1"/>
          <p:nvPr/>
        </p:nvSpPr>
        <p:spPr>
          <a:xfrm>
            <a:off x="2029145" y="3274620"/>
            <a:ext cx="27740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ATTIVITA’ COPROGETTATE DA TUTTI GLI ATTORI DELLA FILIERA</a:t>
            </a:r>
          </a:p>
        </p:txBody>
      </p:sp>
      <p:sp>
        <p:nvSpPr>
          <p:cNvPr id="3" name="Freccia destra 2">
            <a:extLst>
              <a:ext uri="{FF2B5EF4-FFF2-40B4-BE49-F238E27FC236}">
                <a16:creationId xmlns:a16="http://schemas.microsoft.com/office/drawing/2014/main" id="{442394E7-96A8-71F2-55BC-30FC1EFEA24E}"/>
              </a:ext>
            </a:extLst>
          </p:cNvPr>
          <p:cNvSpPr/>
          <p:nvPr/>
        </p:nvSpPr>
        <p:spPr>
          <a:xfrm>
            <a:off x="5311738" y="3671542"/>
            <a:ext cx="739740" cy="80340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E68203A-5004-16F4-2188-2F348D0E1A66}"/>
              </a:ext>
            </a:extLst>
          </p:cNvPr>
          <p:cNvSpPr txBox="1"/>
          <p:nvPr/>
        </p:nvSpPr>
        <p:spPr>
          <a:xfrm>
            <a:off x="6462443" y="2931314"/>
            <a:ext cx="4582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SVILUPPANO SOFT E HARD SKILLS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C7D29A2-7259-E32E-EDDB-207417A50616}"/>
              </a:ext>
            </a:extLst>
          </p:cNvPr>
          <p:cNvSpPr txBox="1"/>
          <p:nvPr/>
        </p:nvSpPr>
        <p:spPr>
          <a:xfrm>
            <a:off x="6462443" y="3975749"/>
            <a:ext cx="4263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IN CONTESTO SCOLASTICO E AZIENDALE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D9A82898-AB36-6B7F-010B-2B574F925F2C}"/>
              </a:ext>
            </a:extLst>
          </p:cNvPr>
          <p:cNvSpPr txBox="1"/>
          <p:nvPr/>
        </p:nvSpPr>
        <p:spPr>
          <a:xfrm>
            <a:off x="6462443" y="5006418"/>
            <a:ext cx="4263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FUNGONO DA PCTO / ALTERNANZA SCUOLA -LAVORO</a:t>
            </a:r>
          </a:p>
        </p:txBody>
      </p:sp>
    </p:spTree>
    <p:extLst>
      <p:ext uri="{BB962C8B-B14F-4D97-AF65-F5344CB8AC3E}">
        <p14:creationId xmlns:p14="http://schemas.microsoft.com/office/powerpoint/2010/main" val="2002674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B8A53B-1BFD-8DD5-06B3-462DB7F5BA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DB8BD4D9-3C0A-BDC9-474A-84929E4246C0}"/>
              </a:ext>
            </a:extLst>
          </p:cNvPr>
          <p:cNvSpPr txBox="1"/>
          <p:nvPr/>
        </p:nvSpPr>
        <p:spPr>
          <a:xfrm>
            <a:off x="3122217" y="249407"/>
            <a:ext cx="59475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6000" dirty="0"/>
              <a:t>Le attività di filiera</a:t>
            </a:r>
            <a:endParaRPr lang="it-IT" sz="28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C8D0C68-9C1C-B219-2891-117A9C2A587E}"/>
              </a:ext>
            </a:extLst>
          </p:cNvPr>
          <p:cNvSpPr txBox="1"/>
          <p:nvPr/>
        </p:nvSpPr>
        <p:spPr>
          <a:xfrm>
            <a:off x="2085652" y="1931541"/>
            <a:ext cx="8753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b="1" dirty="0">
                <a:solidFill>
                  <a:srgbClr val="0070C0"/>
                </a:solidFill>
                <a:latin typeface="Arial" panose="020B0604020202020204" pitchFamily="34" charset="0"/>
              </a:rPr>
              <a:t>Formare oggi i tecnici informatici di domani</a:t>
            </a:r>
            <a:endParaRPr lang="it-IT" sz="2400" b="0" i="0" u="none" strike="noStrike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3142EE7-B45C-A893-BAB4-20CCA63593B1}"/>
              </a:ext>
            </a:extLst>
          </p:cNvPr>
          <p:cNvSpPr txBox="1"/>
          <p:nvPr/>
        </p:nvSpPr>
        <p:spPr>
          <a:xfrm>
            <a:off x="4708988" y="4003130"/>
            <a:ext cx="2774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ATTIVITA’ DI FILIERA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A64F0CA-6856-C1AB-A1C2-C0DB22385B74}"/>
              </a:ext>
            </a:extLst>
          </p:cNvPr>
          <p:cNvSpPr txBox="1"/>
          <p:nvPr/>
        </p:nvSpPr>
        <p:spPr>
          <a:xfrm>
            <a:off x="1282555" y="3052307"/>
            <a:ext cx="27740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ALUNNI DEL PERCORSO QUADRIENNALE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D56E24E-1EFD-D9F4-4B6F-A79D818DF98F}"/>
              </a:ext>
            </a:extLst>
          </p:cNvPr>
          <p:cNvSpPr txBox="1"/>
          <p:nvPr/>
        </p:nvSpPr>
        <p:spPr>
          <a:xfrm>
            <a:off x="1282555" y="4464795"/>
            <a:ext cx="27740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ALUNNI DEL PERCORSO IEFP DELLA FILIERA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F1597C09-4447-DBB7-5A18-61B80A321EAB}"/>
              </a:ext>
            </a:extLst>
          </p:cNvPr>
          <p:cNvSpPr txBox="1"/>
          <p:nvPr/>
        </p:nvSpPr>
        <p:spPr>
          <a:xfrm>
            <a:off x="8751870" y="3647342"/>
            <a:ext cx="27740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COMPETENZE PROPEDEUTICHE ALLA FORMAZIONE DELL’ITS</a:t>
            </a:r>
          </a:p>
        </p:txBody>
      </p:sp>
      <p:sp>
        <p:nvSpPr>
          <p:cNvPr id="8" name="Freccia destra 7">
            <a:extLst>
              <a:ext uri="{FF2B5EF4-FFF2-40B4-BE49-F238E27FC236}">
                <a16:creationId xmlns:a16="http://schemas.microsoft.com/office/drawing/2014/main" id="{FAA7AEA2-70F0-AA69-1698-E7DFA7FA8504}"/>
              </a:ext>
            </a:extLst>
          </p:cNvPr>
          <p:cNvSpPr/>
          <p:nvPr/>
        </p:nvSpPr>
        <p:spPr>
          <a:xfrm>
            <a:off x="3976099" y="4003130"/>
            <a:ext cx="657546" cy="46166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destra 9">
            <a:extLst>
              <a:ext uri="{FF2B5EF4-FFF2-40B4-BE49-F238E27FC236}">
                <a16:creationId xmlns:a16="http://schemas.microsoft.com/office/drawing/2014/main" id="{53569EFA-02AF-2CF6-B8BC-BD66B9D27B40}"/>
              </a:ext>
            </a:extLst>
          </p:cNvPr>
          <p:cNvSpPr/>
          <p:nvPr/>
        </p:nvSpPr>
        <p:spPr>
          <a:xfrm>
            <a:off x="7779249" y="4021803"/>
            <a:ext cx="657546" cy="46166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Immagine che contiene Carattere, testo, logo, Elementi grafici&#10;&#10;Il contenuto generato dall'IA potrebbe non essere corretto.">
            <a:extLst>
              <a:ext uri="{FF2B5EF4-FFF2-40B4-BE49-F238E27FC236}">
                <a16:creationId xmlns:a16="http://schemas.microsoft.com/office/drawing/2014/main" id="{616165A0-DF1F-F048-FA33-DF401C5B1D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2196" y="5396216"/>
            <a:ext cx="3582400" cy="1461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117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5858CD-7E55-9FA8-BE8C-85A632B439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CA98747A-C0E5-C18A-7D64-65F5006E34A3}"/>
              </a:ext>
            </a:extLst>
          </p:cNvPr>
          <p:cNvSpPr txBox="1"/>
          <p:nvPr/>
        </p:nvSpPr>
        <p:spPr>
          <a:xfrm>
            <a:off x="2678109" y="249407"/>
            <a:ext cx="683578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6000" dirty="0"/>
              <a:t>Riferimenti normativi</a:t>
            </a:r>
            <a:endParaRPr lang="it-IT" sz="28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92A6725-E328-81BE-DFB5-DCA6B5047A63}"/>
              </a:ext>
            </a:extLst>
          </p:cNvPr>
          <p:cNvSpPr txBox="1"/>
          <p:nvPr/>
        </p:nvSpPr>
        <p:spPr>
          <a:xfrm>
            <a:off x="2085652" y="1584509"/>
            <a:ext cx="80754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b="1" i="0" u="none" strike="noStrike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</a:rPr>
              <a:t>LEGGE 8 agosto 2024, n. 121  </a:t>
            </a:r>
          </a:p>
          <a:p>
            <a:pPr algn="l"/>
            <a:r>
              <a:rPr lang="it-IT" sz="2400" b="0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Istituzione della filiera formativa tecnologico-professionale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6DEB74F-B30D-12EC-B613-1A9EB244293F}"/>
              </a:ext>
            </a:extLst>
          </p:cNvPr>
          <p:cNvSpPr txBox="1"/>
          <p:nvPr/>
        </p:nvSpPr>
        <p:spPr>
          <a:xfrm>
            <a:off x="2085652" y="2828835"/>
            <a:ext cx="91131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it-IT" sz="2400" dirty="0"/>
              <a:t>Esigenze educative, culturali e professionali delle giovani generazioni</a:t>
            </a:r>
          </a:p>
          <a:p>
            <a:endParaRPr lang="it-IT" sz="2400" dirty="0"/>
          </a:p>
          <a:p>
            <a:pPr marL="342900" indent="-342900">
              <a:buFont typeface="Wingdings" pitchFamily="2" charset="2"/>
              <a:buChar char="ü"/>
            </a:pPr>
            <a:r>
              <a:rPr lang="it-IT" sz="2400" dirty="0"/>
              <a:t>Esigenze del settore produttivo secondo gli obiettivi del Piano nazionale "Industria 4.0"</a:t>
            </a:r>
          </a:p>
        </p:txBody>
      </p:sp>
      <p:pic>
        <p:nvPicPr>
          <p:cNvPr id="4" name="Immagine 3" descr="Immagine che contiene Carattere, testo, logo, Elementi grafici&#10;&#10;Il contenuto generato dall'IA potrebbe non essere corretto.">
            <a:extLst>
              <a:ext uri="{FF2B5EF4-FFF2-40B4-BE49-F238E27FC236}">
                <a16:creationId xmlns:a16="http://schemas.microsoft.com/office/drawing/2014/main" id="{14CA962A-4040-F27A-6897-285D61D0DD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2196" y="5396216"/>
            <a:ext cx="3582400" cy="1461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9603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1AAAB7-FE9F-130D-6D76-DB299401BC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EBF76AEA-B984-1CF4-0661-95FA455276CE}"/>
              </a:ext>
            </a:extLst>
          </p:cNvPr>
          <p:cNvSpPr txBox="1"/>
          <p:nvPr/>
        </p:nvSpPr>
        <p:spPr>
          <a:xfrm>
            <a:off x="1666953" y="249407"/>
            <a:ext cx="885813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6000" dirty="0"/>
              <a:t>Un’opportunità per il futuro</a:t>
            </a:r>
            <a:endParaRPr lang="it-IT" sz="28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D1D23ED-A3FB-7689-DD73-411EAAEB2085}"/>
              </a:ext>
            </a:extLst>
          </p:cNvPr>
          <p:cNvSpPr txBox="1"/>
          <p:nvPr/>
        </p:nvSpPr>
        <p:spPr>
          <a:xfrm>
            <a:off x="2085652" y="1885369"/>
            <a:ext cx="8753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b="1" dirty="0">
                <a:solidFill>
                  <a:srgbClr val="536074"/>
                </a:solidFill>
                <a:latin typeface="Arial" panose="020B0604020202020204" pitchFamily="34" charset="0"/>
              </a:rPr>
              <a:t>+  percorso centrato sulle </a:t>
            </a:r>
            <a:r>
              <a:rPr lang="it-IT" sz="2400" b="1" dirty="0">
                <a:solidFill>
                  <a:srgbClr val="FF0066"/>
                </a:solidFill>
                <a:latin typeface="Arial" panose="020B0604020202020204" pitchFamily="34" charset="0"/>
              </a:rPr>
              <a:t>competenze chiave</a:t>
            </a:r>
            <a:endParaRPr lang="it-IT" sz="2400" b="0" i="0" u="none" strike="noStrike" dirty="0"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CD5E6D9-B27E-93D9-FA95-545C5D4257BA}"/>
              </a:ext>
            </a:extLst>
          </p:cNvPr>
          <p:cNvSpPr txBox="1"/>
          <p:nvPr/>
        </p:nvSpPr>
        <p:spPr>
          <a:xfrm>
            <a:off x="2085652" y="3429000"/>
            <a:ext cx="8753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b="1" dirty="0">
                <a:solidFill>
                  <a:srgbClr val="536074"/>
                </a:solidFill>
                <a:latin typeface="Arial" panose="020B0604020202020204" pitchFamily="34" charset="0"/>
              </a:rPr>
              <a:t>+  connessione con il </a:t>
            </a:r>
            <a:r>
              <a:rPr lang="it-IT" sz="2400" b="1" dirty="0">
                <a:solidFill>
                  <a:srgbClr val="FF0066"/>
                </a:solidFill>
                <a:latin typeface="Arial" panose="020B0604020202020204" pitchFamily="34" charset="0"/>
              </a:rPr>
              <a:t>mondo del lavoro</a:t>
            </a:r>
            <a:endParaRPr lang="it-IT" sz="2400" b="0" i="0" u="none" strike="noStrike" dirty="0"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06572E1-7272-0F22-C0EF-F3D7A1DE51C1}"/>
              </a:ext>
            </a:extLst>
          </p:cNvPr>
          <p:cNvSpPr txBox="1"/>
          <p:nvPr/>
        </p:nvSpPr>
        <p:spPr>
          <a:xfrm>
            <a:off x="2085652" y="4259988"/>
            <a:ext cx="8753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b="1" dirty="0">
                <a:solidFill>
                  <a:srgbClr val="536074"/>
                </a:solidFill>
                <a:latin typeface="Arial" panose="020B0604020202020204" pitchFamily="34" charset="0"/>
              </a:rPr>
              <a:t>+  adesione alle richieste professionali del </a:t>
            </a:r>
            <a:r>
              <a:rPr lang="it-IT" sz="2400" b="1" dirty="0">
                <a:solidFill>
                  <a:srgbClr val="FF0066"/>
                </a:solidFill>
                <a:latin typeface="Arial" panose="020B0604020202020204" pitchFamily="34" charset="0"/>
              </a:rPr>
              <a:t>territorio</a:t>
            </a:r>
            <a:endParaRPr lang="it-IT" sz="2400" b="0" i="0" u="none" strike="noStrike" dirty="0"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5814C9C-19C8-F747-B21E-30CE56A14E86}"/>
              </a:ext>
            </a:extLst>
          </p:cNvPr>
          <p:cNvSpPr txBox="1"/>
          <p:nvPr/>
        </p:nvSpPr>
        <p:spPr>
          <a:xfrm>
            <a:off x="2085652" y="2598012"/>
            <a:ext cx="8753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b="1" dirty="0">
                <a:solidFill>
                  <a:srgbClr val="536074"/>
                </a:solidFill>
                <a:latin typeface="Arial" panose="020B0604020202020204" pitchFamily="34" charset="0"/>
              </a:rPr>
              <a:t>+  </a:t>
            </a:r>
            <a:r>
              <a:rPr lang="it-IT" sz="2400" b="1" dirty="0" err="1">
                <a:solidFill>
                  <a:srgbClr val="FF0066"/>
                </a:solidFill>
                <a:latin typeface="Arial" panose="020B0604020202020204" pitchFamily="34" charset="0"/>
              </a:rPr>
              <a:t>laboratorialità</a:t>
            </a:r>
            <a:r>
              <a:rPr lang="it-IT" sz="2400" b="1" dirty="0">
                <a:solidFill>
                  <a:srgbClr val="536074"/>
                </a:solidFill>
                <a:latin typeface="Arial" panose="020B0604020202020204" pitchFamily="34" charset="0"/>
              </a:rPr>
              <a:t> e innovazione educativa   </a:t>
            </a:r>
            <a:endParaRPr lang="it-IT" sz="2400" b="0" i="0" u="none" strike="noStrike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Immagine 6" descr="Immagine che contiene Carattere, testo, logo, Elementi grafici&#10;&#10;Il contenuto generato dall'IA potrebbe non essere corretto.">
            <a:extLst>
              <a:ext uri="{FF2B5EF4-FFF2-40B4-BE49-F238E27FC236}">
                <a16:creationId xmlns:a16="http://schemas.microsoft.com/office/drawing/2014/main" id="{63B72941-3D06-ED0E-B5D1-4FAC7E45CB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2196" y="5396216"/>
            <a:ext cx="3582400" cy="1461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685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8AD263-B674-88F3-F506-601350EE65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D35B2BB2-1299-FBE9-149A-3144BB19C0CA}"/>
              </a:ext>
            </a:extLst>
          </p:cNvPr>
          <p:cNvSpPr txBox="1"/>
          <p:nvPr/>
        </p:nvSpPr>
        <p:spPr>
          <a:xfrm>
            <a:off x="2678109" y="249407"/>
            <a:ext cx="683578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6000" dirty="0"/>
              <a:t>Riferimenti normativi</a:t>
            </a:r>
            <a:endParaRPr lang="it-IT" sz="28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3D28F83-17E3-2172-87E7-C89027941342}"/>
              </a:ext>
            </a:extLst>
          </p:cNvPr>
          <p:cNvSpPr txBox="1"/>
          <p:nvPr/>
        </p:nvSpPr>
        <p:spPr>
          <a:xfrm>
            <a:off x="2085652" y="1584509"/>
            <a:ext cx="80754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b="1" i="0" u="none" strike="noStrike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</a:rPr>
              <a:t>Cosa prevede la Legge 121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6606842-6575-1A70-BADB-CBAC66C13F6F}"/>
              </a:ext>
            </a:extLst>
          </p:cNvPr>
          <p:cNvSpPr txBox="1"/>
          <p:nvPr/>
        </p:nvSpPr>
        <p:spPr>
          <a:xfrm>
            <a:off x="2085652" y="2638990"/>
            <a:ext cx="38876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C00000"/>
                </a:solidFill>
              </a:rPr>
              <a:t>Filiera</a:t>
            </a:r>
            <a:r>
              <a:rPr lang="it-IT" sz="2400" dirty="0">
                <a:solidFill>
                  <a:srgbClr val="C00000"/>
                </a:solidFill>
              </a:rPr>
              <a:t> tecnologico professionale</a:t>
            </a:r>
            <a:r>
              <a:rPr lang="it-IT" sz="2400" dirty="0"/>
              <a:t>:</a:t>
            </a:r>
          </a:p>
          <a:p>
            <a:r>
              <a:rPr lang="it-IT" sz="2400" dirty="0"/>
              <a:t>- Scuola Secondaria di II Grado</a:t>
            </a:r>
          </a:p>
          <a:p>
            <a:r>
              <a:rPr lang="it-IT" sz="2400" dirty="0"/>
              <a:t>- ITS </a:t>
            </a:r>
          </a:p>
          <a:p>
            <a:r>
              <a:rPr lang="it-IT" sz="2400" dirty="0"/>
              <a:t>- Istruzione e Formazione   	Professionale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73AA1FB-C5E8-1572-A340-3F9D3EE8D93F}"/>
              </a:ext>
            </a:extLst>
          </p:cNvPr>
          <p:cNvSpPr txBox="1"/>
          <p:nvPr/>
        </p:nvSpPr>
        <p:spPr>
          <a:xfrm>
            <a:off x="7498419" y="2741731"/>
            <a:ext cx="46935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C00000"/>
                </a:solidFill>
              </a:rPr>
              <a:t>Percorsi </a:t>
            </a:r>
            <a:r>
              <a:rPr lang="it-IT" sz="2400" dirty="0">
                <a:solidFill>
                  <a:srgbClr val="C00000"/>
                </a:solidFill>
              </a:rPr>
              <a:t>di scuola secondaria di secondo grado </a:t>
            </a:r>
          </a:p>
          <a:p>
            <a:r>
              <a:rPr lang="it-IT" sz="2400" dirty="0"/>
              <a:t>(tecnica e professionale) </a:t>
            </a:r>
          </a:p>
          <a:p>
            <a:r>
              <a:rPr lang="it-IT" sz="2400" dirty="0"/>
              <a:t>di 4 anni</a:t>
            </a:r>
          </a:p>
        </p:txBody>
      </p:sp>
      <p:sp>
        <p:nvSpPr>
          <p:cNvPr id="7" name="Freccia destra 6">
            <a:extLst>
              <a:ext uri="{FF2B5EF4-FFF2-40B4-BE49-F238E27FC236}">
                <a16:creationId xmlns:a16="http://schemas.microsoft.com/office/drawing/2014/main" id="{E1DB1286-BF22-C8B1-A2FE-1855DB88772C}"/>
              </a:ext>
            </a:extLst>
          </p:cNvPr>
          <p:cNvSpPr/>
          <p:nvPr/>
        </p:nvSpPr>
        <p:spPr>
          <a:xfrm>
            <a:off x="6096000" y="2933205"/>
            <a:ext cx="767938" cy="49579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destra 7">
            <a:extLst>
              <a:ext uri="{FF2B5EF4-FFF2-40B4-BE49-F238E27FC236}">
                <a16:creationId xmlns:a16="http://schemas.microsoft.com/office/drawing/2014/main" id="{7A5AC63A-4FA2-6C19-970A-9191104F4BE0}"/>
              </a:ext>
            </a:extLst>
          </p:cNvPr>
          <p:cNvSpPr/>
          <p:nvPr/>
        </p:nvSpPr>
        <p:spPr>
          <a:xfrm rot="10800000">
            <a:off x="6096000" y="3712855"/>
            <a:ext cx="767938" cy="49579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" name="Immagine 2" descr="Immagine che contiene Carattere, testo, logo, Elementi grafici&#10;&#10;Il contenuto generato dall'IA potrebbe non essere corretto.">
            <a:extLst>
              <a:ext uri="{FF2B5EF4-FFF2-40B4-BE49-F238E27FC236}">
                <a16:creationId xmlns:a16="http://schemas.microsoft.com/office/drawing/2014/main" id="{4F9C7AF6-D310-07BA-185D-E331A4746D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8768" y="5396216"/>
            <a:ext cx="3582400" cy="1461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628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A87887-CDB1-94F0-BC9A-C87AE3BBE6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A51E1CDE-27B9-1A3B-D8A1-2B34BB2325E2}"/>
              </a:ext>
            </a:extLst>
          </p:cNvPr>
          <p:cNvSpPr txBox="1"/>
          <p:nvPr/>
        </p:nvSpPr>
        <p:spPr>
          <a:xfrm>
            <a:off x="2325525" y="259681"/>
            <a:ext cx="898188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6000" dirty="0"/>
              <a:t>Vecchi e Nuovi Quadriennali</a:t>
            </a:r>
            <a:endParaRPr lang="it-IT" sz="28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8F3FB16-ED87-235B-886D-3229798DEB61}"/>
              </a:ext>
            </a:extLst>
          </p:cNvPr>
          <p:cNvSpPr txBox="1"/>
          <p:nvPr/>
        </p:nvSpPr>
        <p:spPr>
          <a:xfrm>
            <a:off x="2058255" y="1592494"/>
            <a:ext cx="80754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b="1" i="0" u="none" strike="noStrike" dirty="0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2014: prima sperimentazione quadriennale</a:t>
            </a:r>
          </a:p>
          <a:p>
            <a:pPr algn="l"/>
            <a:endParaRPr lang="it-IT" sz="2400" b="1" dirty="0">
              <a:solidFill>
                <a:srgbClr val="536074"/>
              </a:solidFill>
              <a:latin typeface="Arial" panose="020B0604020202020204" pitchFamily="34" charset="0"/>
            </a:endParaRPr>
          </a:p>
          <a:p>
            <a:r>
              <a:rPr lang="it-IT" sz="2400" b="1" i="0" u="none" strike="noStrike" dirty="0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2017: rinnovo nel quadro del Piano nazionale per la sperimentazione di percorsi quadriennali </a:t>
            </a:r>
          </a:p>
          <a:p>
            <a:pPr algn="l"/>
            <a:endParaRPr lang="it-IT" sz="2400" b="1" dirty="0">
              <a:solidFill>
                <a:srgbClr val="536074"/>
              </a:solidFill>
              <a:latin typeface="Arial" panose="020B0604020202020204" pitchFamily="34" charset="0"/>
            </a:endParaRPr>
          </a:p>
          <a:p>
            <a:pPr algn="l"/>
            <a:r>
              <a:rPr lang="it-IT" sz="2400" b="1" i="0" u="none" strike="noStrike" dirty="0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2021: sperimentazione quadriennale DM 344 / 21</a:t>
            </a:r>
            <a:endParaRPr lang="it-IT" sz="2400" b="0" i="0" u="none" strike="noStrike" dirty="0">
              <a:solidFill>
                <a:schemeClr val="accent4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D38CC41-4541-145A-DD78-254BE796A2C3}"/>
              </a:ext>
            </a:extLst>
          </p:cNvPr>
          <p:cNvSpPr txBox="1"/>
          <p:nvPr/>
        </p:nvSpPr>
        <p:spPr>
          <a:xfrm>
            <a:off x="2058255" y="4217968"/>
            <a:ext cx="34486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Riduzione annualità come adeguamento ai curricoli scolastici europei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0087B2A-CFC0-2730-1023-C79A3D2FAE81}"/>
              </a:ext>
            </a:extLst>
          </p:cNvPr>
          <p:cNvSpPr txBox="1"/>
          <p:nvPr/>
        </p:nvSpPr>
        <p:spPr>
          <a:xfrm>
            <a:off x="5960723" y="4217968"/>
            <a:ext cx="3306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Esteso utilizzo di metodologie didattiche innovative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5BB8279F-8AF9-AC93-C7B3-7D979E41AED2}"/>
              </a:ext>
            </a:extLst>
          </p:cNvPr>
          <p:cNvSpPr txBox="1"/>
          <p:nvPr/>
        </p:nvSpPr>
        <p:spPr>
          <a:xfrm>
            <a:off x="9373458" y="4217968"/>
            <a:ext cx="25753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Didattica in modalità blended    </a:t>
            </a:r>
          </a:p>
          <a:p>
            <a:endParaRPr lang="it-IT" sz="2400" dirty="0"/>
          </a:p>
        </p:txBody>
      </p:sp>
      <p:pic>
        <p:nvPicPr>
          <p:cNvPr id="4" name="Immagine 3" descr="Immagine che contiene Carattere, testo, logo, Elementi grafici&#10;&#10;Il contenuto generato dall'IA potrebbe non essere corretto.">
            <a:extLst>
              <a:ext uri="{FF2B5EF4-FFF2-40B4-BE49-F238E27FC236}">
                <a16:creationId xmlns:a16="http://schemas.microsoft.com/office/drawing/2014/main" id="{43452923-AB3A-75A3-708D-85496A945A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2196" y="5396216"/>
            <a:ext cx="3582400" cy="1461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49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5DBBA8-A625-758C-4C91-C27EF81F8B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C3B4518A-D075-6636-9DD9-6D00316B3641}"/>
              </a:ext>
            </a:extLst>
          </p:cNvPr>
          <p:cNvSpPr txBox="1"/>
          <p:nvPr/>
        </p:nvSpPr>
        <p:spPr>
          <a:xfrm>
            <a:off x="2325525" y="259681"/>
            <a:ext cx="898188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6000" dirty="0"/>
              <a:t>Vecchi e Nuovi Quadriennali</a:t>
            </a:r>
            <a:endParaRPr lang="it-IT" sz="28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855BD46-8747-1BB9-0544-B7C28F4FDDA8}"/>
              </a:ext>
            </a:extLst>
          </p:cNvPr>
          <p:cNvSpPr txBox="1"/>
          <p:nvPr/>
        </p:nvSpPr>
        <p:spPr>
          <a:xfrm>
            <a:off x="2058255" y="1460010"/>
            <a:ext cx="80754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b="1" i="0" u="none" strike="noStrike" dirty="0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2024: La sperimentazione quadriennale</a:t>
            </a:r>
          </a:p>
          <a:p>
            <a:pPr algn="l"/>
            <a:r>
              <a:rPr lang="it-IT" sz="24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	all’interno della FILIERA FORMATIVA</a:t>
            </a:r>
            <a:endParaRPr lang="it-IT" sz="2400" b="0" i="0" u="none" strike="noStrike" dirty="0">
              <a:solidFill>
                <a:schemeClr val="accent4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EB1D970-9520-3197-5234-DB1303F7B9B5}"/>
              </a:ext>
            </a:extLst>
          </p:cNvPr>
          <p:cNvSpPr txBox="1"/>
          <p:nvPr/>
        </p:nvSpPr>
        <p:spPr>
          <a:xfrm>
            <a:off x="6685054" y="2720564"/>
            <a:ext cx="34486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Riduzione annualità come ponte verso la formazione dell’ITS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2003E7B-0CC3-4885-D48E-EAC001D131AC}"/>
              </a:ext>
            </a:extLst>
          </p:cNvPr>
          <p:cNvSpPr txBox="1"/>
          <p:nvPr/>
        </p:nvSpPr>
        <p:spPr>
          <a:xfrm>
            <a:off x="2129316" y="4665341"/>
            <a:ext cx="3306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Esteso utilizzo di metodologie didattiche innovative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A45FB7B-4096-831B-9DFA-F60C4FCE03C4}"/>
              </a:ext>
            </a:extLst>
          </p:cNvPr>
          <p:cNvSpPr txBox="1"/>
          <p:nvPr/>
        </p:nvSpPr>
        <p:spPr>
          <a:xfrm>
            <a:off x="2058255" y="2720565"/>
            <a:ext cx="34486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Implementazione e superamento delle vecchie sperimentazioni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DDEFEC1-7ED5-339D-414B-C068421206EE}"/>
              </a:ext>
            </a:extLst>
          </p:cNvPr>
          <p:cNvSpPr txBox="1"/>
          <p:nvPr/>
        </p:nvSpPr>
        <p:spPr>
          <a:xfrm>
            <a:off x="6685054" y="4434509"/>
            <a:ext cx="34486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Attività in filiera per lo sviluppo di competenze tecniche - professionali</a:t>
            </a:r>
          </a:p>
        </p:txBody>
      </p:sp>
      <p:sp>
        <p:nvSpPr>
          <p:cNvPr id="8" name="Freccia destra 7">
            <a:extLst>
              <a:ext uri="{FF2B5EF4-FFF2-40B4-BE49-F238E27FC236}">
                <a16:creationId xmlns:a16="http://schemas.microsoft.com/office/drawing/2014/main" id="{6246DC40-1C5F-27E8-314D-80A76726B621}"/>
              </a:ext>
            </a:extLst>
          </p:cNvPr>
          <p:cNvSpPr/>
          <p:nvPr/>
        </p:nvSpPr>
        <p:spPr>
          <a:xfrm>
            <a:off x="5620987" y="3072830"/>
            <a:ext cx="767938" cy="49579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destra 8">
            <a:extLst>
              <a:ext uri="{FF2B5EF4-FFF2-40B4-BE49-F238E27FC236}">
                <a16:creationId xmlns:a16="http://schemas.microsoft.com/office/drawing/2014/main" id="{6004B97D-6880-9E3D-53CA-C1299FC36637}"/>
              </a:ext>
            </a:extLst>
          </p:cNvPr>
          <p:cNvSpPr/>
          <p:nvPr/>
        </p:nvSpPr>
        <p:spPr>
          <a:xfrm rot="2097903">
            <a:off x="5255304" y="3994247"/>
            <a:ext cx="767938" cy="49579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destra 9">
            <a:extLst>
              <a:ext uri="{FF2B5EF4-FFF2-40B4-BE49-F238E27FC236}">
                <a16:creationId xmlns:a16="http://schemas.microsoft.com/office/drawing/2014/main" id="{E1372E6E-1F18-5FC8-E765-B8DEC1331CB7}"/>
              </a:ext>
            </a:extLst>
          </p:cNvPr>
          <p:cNvSpPr/>
          <p:nvPr/>
        </p:nvSpPr>
        <p:spPr>
          <a:xfrm rot="5400000">
            <a:off x="3245518" y="4045220"/>
            <a:ext cx="578369" cy="49579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2" name="Immagine 11" descr="Immagine che contiene Carattere, testo, logo, Elementi grafici&#10;&#10;Il contenuto generato dall'IA potrebbe non essere corretto.">
            <a:extLst>
              <a:ext uri="{FF2B5EF4-FFF2-40B4-BE49-F238E27FC236}">
                <a16:creationId xmlns:a16="http://schemas.microsoft.com/office/drawing/2014/main" id="{8B796FB7-DAD2-2927-097D-2123D09FC4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2658" y="5590697"/>
            <a:ext cx="3306569" cy="1349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465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856F00-4FC0-64C3-1EB0-8CC0FE0090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0C0B6A06-3E89-721D-3379-3E8F8C3AB441}"/>
              </a:ext>
            </a:extLst>
          </p:cNvPr>
          <p:cNvSpPr txBox="1"/>
          <p:nvPr/>
        </p:nvSpPr>
        <p:spPr>
          <a:xfrm>
            <a:off x="3096150" y="249407"/>
            <a:ext cx="599972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6000" dirty="0"/>
              <a:t>La filiera formativa</a:t>
            </a:r>
            <a:endParaRPr lang="it-IT" sz="28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624A5DA-71D0-12B0-F664-0324EE82E331}"/>
              </a:ext>
            </a:extLst>
          </p:cNvPr>
          <p:cNvSpPr txBox="1"/>
          <p:nvPr/>
        </p:nvSpPr>
        <p:spPr>
          <a:xfrm>
            <a:off x="2085652" y="1931541"/>
            <a:ext cx="80754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b="1" i="0" u="none" strike="noStrike" dirty="0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LEGGE 8 agosto 2024, n. 121  </a:t>
            </a:r>
          </a:p>
          <a:p>
            <a:pPr algn="l"/>
            <a:r>
              <a:rPr lang="it-IT" sz="2400" b="0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Istituzione della filiera formativa tecnologico-professionale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2BB3E00-8BC6-3A5C-FB41-AFD4F5DF291E}"/>
              </a:ext>
            </a:extLst>
          </p:cNvPr>
          <p:cNvSpPr txBox="1"/>
          <p:nvPr/>
        </p:nvSpPr>
        <p:spPr>
          <a:xfrm>
            <a:off x="7828908" y="3433249"/>
            <a:ext cx="344869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Formazione finalizzata allo sviluppo di competenze tecniche e professionali richieste dal </a:t>
            </a:r>
            <a:r>
              <a:rPr lang="it-IT" sz="2400" dirty="0">
                <a:solidFill>
                  <a:srgbClr val="C00000"/>
                </a:solidFill>
              </a:rPr>
              <a:t>mondo del lavoro e dal territorio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60C3935-D46E-A31E-C419-5E01E4DCB54C}"/>
              </a:ext>
            </a:extLst>
          </p:cNvPr>
          <p:cNvSpPr txBox="1"/>
          <p:nvPr/>
        </p:nvSpPr>
        <p:spPr>
          <a:xfrm>
            <a:off x="2171271" y="3039947"/>
            <a:ext cx="34486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Scuola Secondaria di Secondo Grado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228944E-ED1F-BAFA-D9D3-55188E3E036A}"/>
              </a:ext>
            </a:extLst>
          </p:cNvPr>
          <p:cNvSpPr txBox="1"/>
          <p:nvPr/>
        </p:nvSpPr>
        <p:spPr>
          <a:xfrm>
            <a:off x="2171271" y="3953876"/>
            <a:ext cx="34486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ITS Academy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FAA9A88-43D6-8B90-EFB4-EF75A6E902A1}"/>
              </a:ext>
            </a:extLst>
          </p:cNvPr>
          <p:cNvSpPr txBox="1"/>
          <p:nvPr/>
        </p:nvSpPr>
        <p:spPr>
          <a:xfrm>
            <a:off x="2171271" y="4498473"/>
            <a:ext cx="34486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Istruzione e Formazione Professionale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DEFEC121-C1E8-6D6B-D2D8-3E7EBFB5A971}"/>
              </a:ext>
            </a:extLst>
          </p:cNvPr>
          <p:cNvSpPr txBox="1"/>
          <p:nvPr/>
        </p:nvSpPr>
        <p:spPr>
          <a:xfrm>
            <a:off x="2171270" y="5305661"/>
            <a:ext cx="34486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Aziende</a:t>
            </a:r>
          </a:p>
        </p:txBody>
      </p:sp>
      <p:sp>
        <p:nvSpPr>
          <p:cNvPr id="9" name="Freccia destra 8">
            <a:extLst>
              <a:ext uri="{FF2B5EF4-FFF2-40B4-BE49-F238E27FC236}">
                <a16:creationId xmlns:a16="http://schemas.microsoft.com/office/drawing/2014/main" id="{1A5EF805-D405-BE3F-A62C-FF7AAFA00BDC}"/>
              </a:ext>
            </a:extLst>
          </p:cNvPr>
          <p:cNvSpPr/>
          <p:nvPr/>
        </p:nvSpPr>
        <p:spPr>
          <a:xfrm>
            <a:off x="6246688" y="3760342"/>
            <a:ext cx="955496" cy="165413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Immagine 9" descr="Immagine che contiene Carattere, testo, logo, Elementi grafici&#10;&#10;Il contenuto generato dall'IA potrebbe non essere corretto.">
            <a:extLst>
              <a:ext uri="{FF2B5EF4-FFF2-40B4-BE49-F238E27FC236}">
                <a16:creationId xmlns:a16="http://schemas.microsoft.com/office/drawing/2014/main" id="{E2E3B6BB-878F-C2C0-9905-353AD6F120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2196" y="5536493"/>
            <a:ext cx="3582400" cy="1461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30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2016D8DF-5B09-9406-461C-48823C6DFA8C}"/>
              </a:ext>
            </a:extLst>
          </p:cNvPr>
          <p:cNvSpPr txBox="1"/>
          <p:nvPr/>
        </p:nvSpPr>
        <p:spPr>
          <a:xfrm>
            <a:off x="645459" y="578224"/>
            <a:ext cx="9776012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4000" dirty="0">
                <a:latin typeface="Abadi" panose="020F0502020204030204" pitchFamily="34" charset="0"/>
              </a:rPr>
              <a:t>LA FILIERA INFORMATICA DEL CARLO ANTI</a:t>
            </a:r>
          </a:p>
        </p:txBody>
      </p:sp>
      <p:pic>
        <p:nvPicPr>
          <p:cNvPr id="5" name="Immagine 4" descr="Immagine che contiene testo, Carattere, Elementi grafici, logo&#10;&#10;Il contenuto generato dall'IA potrebbe non essere corretto.">
            <a:extLst>
              <a:ext uri="{FF2B5EF4-FFF2-40B4-BE49-F238E27FC236}">
                <a16:creationId xmlns:a16="http://schemas.microsoft.com/office/drawing/2014/main" id="{5A9DE443-3EB7-061F-0362-F4A2CFA1C6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3506" y="4334972"/>
            <a:ext cx="2336800" cy="1219200"/>
          </a:xfrm>
          <a:prstGeom prst="rect">
            <a:avLst/>
          </a:prstGeom>
        </p:spPr>
      </p:pic>
      <p:pic>
        <p:nvPicPr>
          <p:cNvPr id="8" name="Immagine 7" descr="Immagine che contiene Carattere, testo, logo, Elementi grafici&#10;&#10;Il contenuto generato dall'IA potrebbe non essere corretto.">
            <a:extLst>
              <a:ext uri="{FF2B5EF4-FFF2-40B4-BE49-F238E27FC236}">
                <a16:creationId xmlns:a16="http://schemas.microsoft.com/office/drawing/2014/main" id="{3711BF0F-4F4B-BF39-661E-64128DA1F2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0706" y="1532696"/>
            <a:ext cx="3582400" cy="1461784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1F3D01CD-E7A0-8AAB-C563-0A730829C66D}"/>
              </a:ext>
            </a:extLst>
          </p:cNvPr>
          <p:cNvSpPr txBox="1"/>
          <p:nvPr/>
        </p:nvSpPr>
        <p:spPr>
          <a:xfrm>
            <a:off x="692678" y="5554172"/>
            <a:ext cx="4233582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400" dirty="0"/>
              <a:t>Percorso di Qualifica e Diploma Professionale di OPERATORE INFORMATICO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B7EF91C6-7F9F-8339-A9DB-8F97EB80006A}"/>
              </a:ext>
            </a:extLst>
          </p:cNvPr>
          <p:cNvSpPr txBox="1"/>
          <p:nvPr/>
        </p:nvSpPr>
        <p:spPr>
          <a:xfrm>
            <a:off x="692678" y="2888648"/>
            <a:ext cx="4233582" cy="830997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400" dirty="0"/>
              <a:t>Istituto Tecnico Tecnologico indirizzo INFORMATICA  </a:t>
            </a:r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B276242B-A55B-45B2-E1EA-D7D2AF8CFB2B}"/>
              </a:ext>
            </a:extLst>
          </p:cNvPr>
          <p:cNvSpPr/>
          <p:nvPr/>
        </p:nvSpPr>
        <p:spPr>
          <a:xfrm>
            <a:off x="5136467" y="3429000"/>
            <a:ext cx="1261241" cy="127073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800" dirty="0"/>
              <a:t>4</a:t>
            </a:r>
          </a:p>
        </p:txBody>
      </p:sp>
      <p:sp>
        <p:nvSpPr>
          <p:cNvPr id="12" name="Ovale 11">
            <a:extLst>
              <a:ext uri="{FF2B5EF4-FFF2-40B4-BE49-F238E27FC236}">
                <a16:creationId xmlns:a16="http://schemas.microsoft.com/office/drawing/2014/main" id="{74877A31-4D9E-26B8-C81F-005C3D528578}"/>
              </a:ext>
            </a:extLst>
          </p:cNvPr>
          <p:cNvSpPr/>
          <p:nvPr/>
        </p:nvSpPr>
        <p:spPr>
          <a:xfrm>
            <a:off x="7265742" y="3428999"/>
            <a:ext cx="1261241" cy="1270735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800" dirty="0"/>
              <a:t>2</a:t>
            </a:r>
          </a:p>
        </p:txBody>
      </p:sp>
      <p:sp>
        <p:nvSpPr>
          <p:cNvPr id="13" name="Croce 12">
            <a:extLst>
              <a:ext uri="{FF2B5EF4-FFF2-40B4-BE49-F238E27FC236}">
                <a16:creationId xmlns:a16="http://schemas.microsoft.com/office/drawing/2014/main" id="{8129386F-C9E3-AD83-9252-77E2775CFC1F}"/>
              </a:ext>
            </a:extLst>
          </p:cNvPr>
          <p:cNvSpPr/>
          <p:nvPr/>
        </p:nvSpPr>
        <p:spPr>
          <a:xfrm>
            <a:off x="6663559" y="3896200"/>
            <a:ext cx="336331" cy="336331"/>
          </a:xfrm>
          <a:prstGeom prst="plu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6" name="Immagine 15" descr="Immagine che contiene testo, Carattere, Elementi grafici, grafica&#10;&#10;Il contenuto generato dall'IA potrebbe non essere corretto.">
            <a:extLst>
              <a:ext uri="{FF2B5EF4-FFF2-40B4-BE49-F238E27FC236}">
                <a16:creationId xmlns:a16="http://schemas.microsoft.com/office/drawing/2014/main" id="{0855BE55-8995-639C-F704-F07584058A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12200" y="1868494"/>
            <a:ext cx="3479800" cy="1155700"/>
          </a:xfrm>
          <a:prstGeom prst="rect">
            <a:avLst/>
          </a:prstGeom>
        </p:spPr>
      </p:pic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6050A54F-0C0E-C939-4045-65B2FB2B5940}"/>
              </a:ext>
            </a:extLst>
          </p:cNvPr>
          <p:cNvSpPr txBox="1"/>
          <p:nvPr/>
        </p:nvSpPr>
        <p:spPr>
          <a:xfrm>
            <a:off x="8712200" y="3020167"/>
            <a:ext cx="3479800" cy="35702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400" dirty="0"/>
              <a:t>Web Developer Full </a:t>
            </a:r>
            <a:r>
              <a:rPr lang="it-IT" sz="2400" dirty="0" err="1"/>
              <a:t>Stack</a:t>
            </a:r>
            <a:endParaRPr lang="it-IT" sz="2400" dirty="0"/>
          </a:p>
          <a:p>
            <a:endParaRPr lang="it-IT" sz="1600" dirty="0"/>
          </a:p>
          <a:p>
            <a:r>
              <a:rPr lang="it-IT" sz="2400" dirty="0" err="1"/>
              <a:t>Artificial</a:t>
            </a:r>
            <a:r>
              <a:rPr lang="it-IT" sz="2400" dirty="0"/>
              <a:t> Intelligence Developer and Data Analyst</a:t>
            </a:r>
          </a:p>
          <a:p>
            <a:endParaRPr lang="it-IT" dirty="0"/>
          </a:p>
          <a:p>
            <a:r>
              <a:rPr lang="it-IT" sz="2400" dirty="0"/>
              <a:t>System Administrator and Cyber Security </a:t>
            </a:r>
            <a:r>
              <a:rPr lang="it-IT" sz="2400" dirty="0" err="1"/>
              <a:t>Specialist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251245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DE8F87-A502-3F61-30B3-FAE5383E66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CDF42364-C6BF-3D32-D979-45E053308419}"/>
              </a:ext>
            </a:extLst>
          </p:cNvPr>
          <p:cNvSpPr txBox="1"/>
          <p:nvPr/>
        </p:nvSpPr>
        <p:spPr>
          <a:xfrm>
            <a:off x="2058253" y="251478"/>
            <a:ext cx="818050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6000" dirty="0"/>
              <a:t>Il Tecnico Informatico 4+2</a:t>
            </a:r>
            <a:endParaRPr lang="it-IT" sz="28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A89CCEC-6D25-CEAE-1D5F-9D955774E5D1}"/>
              </a:ext>
            </a:extLst>
          </p:cNvPr>
          <p:cNvSpPr txBox="1"/>
          <p:nvPr/>
        </p:nvSpPr>
        <p:spPr>
          <a:xfrm>
            <a:off x="2058255" y="1787338"/>
            <a:ext cx="80754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b="1" i="0" u="none" strike="noStrike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La creazione di una FILIERA specifica</a:t>
            </a:r>
            <a:endParaRPr lang="it-IT" sz="2400" b="0" i="0" u="none" strike="noStrike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0BC8963-962F-FB9D-B3A0-B8745DBEC738}"/>
              </a:ext>
            </a:extLst>
          </p:cNvPr>
          <p:cNvSpPr txBox="1"/>
          <p:nvPr/>
        </p:nvSpPr>
        <p:spPr>
          <a:xfrm>
            <a:off x="6445911" y="2610236"/>
            <a:ext cx="29458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Linee Guida Istituto Tecnico Tecnologico: </a:t>
            </a:r>
          </a:p>
          <a:p>
            <a:r>
              <a:rPr lang="it-IT" sz="2400" dirty="0"/>
              <a:t>competenze attese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1760FF6-7602-384D-CB4B-EA354A18405F}"/>
              </a:ext>
            </a:extLst>
          </p:cNvPr>
          <p:cNvSpPr txBox="1"/>
          <p:nvPr/>
        </p:nvSpPr>
        <p:spPr>
          <a:xfrm>
            <a:off x="2058253" y="5141294"/>
            <a:ext cx="3306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Progettazione </a:t>
            </a:r>
            <a:r>
              <a:rPr lang="it-IT" sz="2400" i="1" dirty="0"/>
              <a:t>in fieri </a:t>
            </a:r>
            <a:r>
              <a:rPr lang="it-IT" sz="2400" dirty="0"/>
              <a:t>da parte di tutti gli attori della Filiera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76D5C88-EB1F-7AD0-88D8-39B07963F144}"/>
              </a:ext>
            </a:extLst>
          </p:cNvPr>
          <p:cNvSpPr txBox="1"/>
          <p:nvPr/>
        </p:nvSpPr>
        <p:spPr>
          <a:xfrm>
            <a:off x="2058257" y="2610236"/>
            <a:ext cx="34486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Finalità: formare studenti con </a:t>
            </a:r>
            <a:r>
              <a:rPr lang="it-IT" sz="2400" dirty="0">
                <a:solidFill>
                  <a:srgbClr val="C00000"/>
                </a:solidFill>
              </a:rPr>
              <a:t>competenze tecniche richieste dal mondo del lavoro OGGI e DOMANI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D4994F5-CFE9-A020-F7E0-69417294DCF2}"/>
              </a:ext>
            </a:extLst>
          </p:cNvPr>
          <p:cNvSpPr txBox="1"/>
          <p:nvPr/>
        </p:nvSpPr>
        <p:spPr>
          <a:xfrm>
            <a:off x="6513815" y="4541130"/>
            <a:ext cx="34486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C00000"/>
                </a:solidFill>
              </a:rPr>
              <a:t>Competenze specifiche che la scuola superiore prepara e l’ITS finalizza</a:t>
            </a:r>
          </a:p>
        </p:txBody>
      </p:sp>
      <p:sp>
        <p:nvSpPr>
          <p:cNvPr id="8" name="Croce 7">
            <a:extLst>
              <a:ext uri="{FF2B5EF4-FFF2-40B4-BE49-F238E27FC236}">
                <a16:creationId xmlns:a16="http://schemas.microsoft.com/office/drawing/2014/main" id="{55A647B9-945F-1BA4-3E13-E79ACED9A778}"/>
              </a:ext>
            </a:extLst>
          </p:cNvPr>
          <p:cNvSpPr/>
          <p:nvPr/>
        </p:nvSpPr>
        <p:spPr>
          <a:xfrm>
            <a:off x="7514054" y="4017501"/>
            <a:ext cx="339048" cy="345394"/>
          </a:xfrm>
          <a:prstGeom prst="plu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giù 8">
            <a:extLst>
              <a:ext uri="{FF2B5EF4-FFF2-40B4-BE49-F238E27FC236}">
                <a16:creationId xmlns:a16="http://schemas.microsoft.com/office/drawing/2014/main" id="{5B335DBB-FA97-A2A8-E3D6-AD2947729665}"/>
              </a:ext>
            </a:extLst>
          </p:cNvPr>
          <p:cNvSpPr/>
          <p:nvPr/>
        </p:nvSpPr>
        <p:spPr>
          <a:xfrm>
            <a:off x="3155880" y="4691425"/>
            <a:ext cx="626723" cy="336502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destra 9">
            <a:extLst>
              <a:ext uri="{FF2B5EF4-FFF2-40B4-BE49-F238E27FC236}">
                <a16:creationId xmlns:a16="http://schemas.microsoft.com/office/drawing/2014/main" id="{2E758F75-F7BA-1FCE-5FD9-8833169E1E1F}"/>
              </a:ext>
            </a:extLst>
          </p:cNvPr>
          <p:cNvSpPr/>
          <p:nvPr/>
        </p:nvSpPr>
        <p:spPr>
          <a:xfrm>
            <a:off x="5650787" y="3544584"/>
            <a:ext cx="719191" cy="131509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79DF409B-B6E2-5F8D-200B-03A95802BAA3}"/>
              </a:ext>
            </a:extLst>
          </p:cNvPr>
          <p:cNvSpPr txBox="1"/>
          <p:nvPr/>
        </p:nvSpPr>
        <p:spPr>
          <a:xfrm>
            <a:off x="9962508" y="2651519"/>
            <a:ext cx="23071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COMPETENZE </a:t>
            </a:r>
          </a:p>
          <a:p>
            <a:pPr algn="ctr"/>
            <a:r>
              <a:rPr lang="it-IT" sz="2400" dirty="0"/>
              <a:t>CHIAVE </a:t>
            </a:r>
          </a:p>
          <a:p>
            <a:pPr algn="ctr"/>
            <a:r>
              <a:rPr lang="it-IT" sz="2400" dirty="0"/>
              <a:t>EUROPEE</a:t>
            </a:r>
          </a:p>
        </p:txBody>
      </p:sp>
      <p:sp>
        <p:nvSpPr>
          <p:cNvPr id="12" name="Croce 11">
            <a:extLst>
              <a:ext uri="{FF2B5EF4-FFF2-40B4-BE49-F238E27FC236}">
                <a16:creationId xmlns:a16="http://schemas.microsoft.com/office/drawing/2014/main" id="{4BA17C1C-6477-BBED-8107-E94DAB420B76}"/>
              </a:ext>
            </a:extLst>
          </p:cNvPr>
          <p:cNvSpPr/>
          <p:nvPr/>
        </p:nvSpPr>
        <p:spPr>
          <a:xfrm>
            <a:off x="9522903" y="2992038"/>
            <a:ext cx="339048" cy="345394"/>
          </a:xfrm>
          <a:prstGeom prst="plu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6474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43EF56-049A-11AD-3026-33BF989996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65B222AD-9CEC-3382-4042-6DC9F20A76BD}"/>
              </a:ext>
            </a:extLst>
          </p:cNvPr>
          <p:cNvSpPr txBox="1"/>
          <p:nvPr/>
        </p:nvSpPr>
        <p:spPr>
          <a:xfrm>
            <a:off x="2198144" y="249407"/>
            <a:ext cx="77957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6000" dirty="0"/>
              <a:t>Il curricolo quadriennale</a:t>
            </a:r>
            <a:endParaRPr lang="it-IT" sz="28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E20A2A91-DC69-46B8-4878-30AB6150B58B}"/>
              </a:ext>
            </a:extLst>
          </p:cNvPr>
          <p:cNvSpPr txBox="1"/>
          <p:nvPr/>
        </p:nvSpPr>
        <p:spPr>
          <a:xfrm>
            <a:off x="2085652" y="1931541"/>
            <a:ext cx="8753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b="1" i="0" u="none" strike="noStrike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La riduzione di una annualità curricolare dell’ IS Carlo Anti</a:t>
            </a:r>
            <a:endParaRPr lang="it-IT" sz="2400" b="0" i="0" u="none" strike="noStrike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C2D4F431-68B9-FF65-D858-21E1D74A81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840637"/>
              </p:ext>
            </p:extLst>
          </p:nvPr>
        </p:nvGraphicFramePr>
        <p:xfrm>
          <a:off x="2085652" y="2712195"/>
          <a:ext cx="8128000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4238323597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2235006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CURRICOLO QUINQUENNALE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CURRICOLO QUADRIENNALE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997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32 ore settimanali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35 ore settimanali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8729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PCTO dal 3° anno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PCTO dal 2° anno:</a:t>
                      </a:r>
                    </a:p>
                    <a:p>
                      <a:pPr algn="ctr"/>
                      <a:r>
                        <a:rPr lang="it-IT" b="1" dirty="0"/>
                        <a:t>attività di filiera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169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Didattica «tradizionale»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Didattica progettata appositamente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02641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Competenze attese secondo le linee guida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3740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 + Competenze attese dalla progettazione di Filiera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296287"/>
                  </a:ext>
                </a:extLst>
              </a:tr>
            </a:tbl>
          </a:graphicData>
        </a:graphic>
      </p:graphicFrame>
      <p:pic>
        <p:nvPicPr>
          <p:cNvPr id="4" name="Immagine 3" descr="Immagine che contiene Carattere, testo, logo, Elementi grafici&#10;&#10;Il contenuto generato dall'IA potrebbe non essere corretto.">
            <a:extLst>
              <a:ext uri="{FF2B5EF4-FFF2-40B4-BE49-F238E27FC236}">
                <a16:creationId xmlns:a16="http://schemas.microsoft.com/office/drawing/2014/main" id="{CA029611-E252-82C4-3109-856840068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0769" y="5475715"/>
            <a:ext cx="3582400" cy="1461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4515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762</Words>
  <Application>Microsoft Macintosh PowerPoint</Application>
  <PresentationFormat>Widescreen</PresentationFormat>
  <Paragraphs>150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7" baseType="lpstr">
      <vt:lpstr>Abadi</vt:lpstr>
      <vt:lpstr>Aptos</vt:lpstr>
      <vt:lpstr>Aptos Display</vt:lpstr>
      <vt:lpstr>Arial</vt:lpstr>
      <vt:lpstr>Times New Roman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cornale andrea</dc:creator>
  <cp:lastModifiedBy>cornale andrea</cp:lastModifiedBy>
  <cp:revision>1</cp:revision>
  <dcterms:created xsi:type="dcterms:W3CDTF">2025-05-06T11:11:53Z</dcterms:created>
  <dcterms:modified xsi:type="dcterms:W3CDTF">2025-05-06T11:26:07Z</dcterms:modified>
</cp:coreProperties>
</file>